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58" r:id="rId4"/>
    <p:sldId id="261" r:id="rId5"/>
    <p:sldId id="260"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FF05"/>
    <a:srgbClr val="2B12FA"/>
    <a:srgbClr val="31A332"/>
    <a:srgbClr val="F97A0E"/>
    <a:srgbClr val="438CC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hdphoto2.wdp>
</file>

<file path=ppt/media/hdphoto3.wdp>
</file>

<file path=ppt/media/image1.png>
</file>

<file path=ppt/media/image2.png>
</file>

<file path=ppt/media/image3.gif>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BF5033-87AA-40ED-B458-10D85CEFBF57}" type="datetimeFigureOut">
              <a:rPr lang="en-US" smtClean="0"/>
              <a:t>11/30/2023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7DE009-9E87-4F2A-8CBB-F9A62A9F4BF3}" type="slidenum">
              <a:rPr lang="en-US" smtClean="0"/>
              <a:t>‹#›</a:t>
            </a:fld>
            <a:endParaRPr lang="en-US"/>
          </a:p>
        </p:txBody>
      </p:sp>
    </p:spTree>
    <p:extLst>
      <p:ext uri="{BB962C8B-B14F-4D97-AF65-F5344CB8AC3E}">
        <p14:creationId xmlns:p14="http://schemas.microsoft.com/office/powerpoint/2010/main" val="31697240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of object detection is fairly straightforward. We want the AI to detect the object. However, 2d object detection and tracking has numerous applications in remote traffic monitoring and autonomous driving.</a:t>
            </a:r>
          </a:p>
        </p:txBody>
      </p:sp>
      <p:sp>
        <p:nvSpPr>
          <p:cNvPr id="4" name="Slide Number Placeholder 3"/>
          <p:cNvSpPr>
            <a:spLocks noGrp="1"/>
          </p:cNvSpPr>
          <p:nvPr>
            <p:ph type="sldNum" sz="quarter" idx="5"/>
          </p:nvPr>
        </p:nvSpPr>
        <p:spPr/>
        <p:txBody>
          <a:bodyPr/>
          <a:lstStyle/>
          <a:p>
            <a:fld id="{2A7DE009-9E87-4F2A-8CBB-F9A62A9F4BF3}" type="slidenum">
              <a:rPr lang="en-US" smtClean="0"/>
              <a:t>2</a:t>
            </a:fld>
            <a:endParaRPr lang="en-US"/>
          </a:p>
        </p:txBody>
      </p:sp>
    </p:spTree>
    <p:extLst>
      <p:ext uri="{BB962C8B-B14F-4D97-AF65-F5344CB8AC3E}">
        <p14:creationId xmlns:p14="http://schemas.microsoft.com/office/powerpoint/2010/main" val="7434408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0F526-6FB6-8349-ED5E-FB63CB646D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D2B0A3-82F7-57F9-86CC-AA4F3E138B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750D83-B6FA-289E-EF4E-897AA45CDD39}"/>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5" name="Footer Placeholder 4">
            <a:extLst>
              <a:ext uri="{FF2B5EF4-FFF2-40B4-BE49-F238E27FC236}">
                <a16:creationId xmlns:a16="http://schemas.microsoft.com/office/drawing/2014/main" id="{23C1F793-6350-52FB-3489-5B12E500F6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B58700-454E-CEAD-1E01-5F57DBCDEF55}"/>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15930343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0209D-DAAA-12B4-386A-588FEDC2E8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DDBBEA-46F1-42A0-74F9-A6DDED98B9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B14301-2877-AF31-EC33-6BA88CA1D303}"/>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5" name="Footer Placeholder 4">
            <a:extLst>
              <a:ext uri="{FF2B5EF4-FFF2-40B4-BE49-F238E27FC236}">
                <a16:creationId xmlns:a16="http://schemas.microsoft.com/office/drawing/2014/main" id="{176D3ADE-E869-E4A0-35A0-EB47699FDF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6EA59-BC30-0CB7-1C81-3DFC5C84761C}"/>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1032279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15D9AA-29CC-6AE9-B7FD-72D24A1765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AF0DFFE-0FDE-AD71-7DF7-D2769143DF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2B2B5C-249C-1753-A5C0-0CF6DF021563}"/>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5" name="Footer Placeholder 4">
            <a:extLst>
              <a:ext uri="{FF2B5EF4-FFF2-40B4-BE49-F238E27FC236}">
                <a16:creationId xmlns:a16="http://schemas.microsoft.com/office/drawing/2014/main" id="{19F70ABC-8F5C-2624-1C0B-64B008FE04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0AB6E5-A2CF-5DB3-E8F3-A92C6A5B9B93}"/>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2063406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7BEA5-C87E-E88F-39CB-F91460B9B6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E9E224-7BB6-39ED-067D-7C1728F0E8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3EBCCA-5940-7984-9814-0B08961E87FF}"/>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5" name="Footer Placeholder 4">
            <a:extLst>
              <a:ext uri="{FF2B5EF4-FFF2-40B4-BE49-F238E27FC236}">
                <a16:creationId xmlns:a16="http://schemas.microsoft.com/office/drawing/2014/main" id="{CFBFFCF4-1EF4-6D5B-924E-B6283AF5C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781337-2204-5453-5191-DF9F50041F0D}"/>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323006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0F0A2-E3FB-50B1-57D4-926DF66E5B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A67EA3C-A1CE-EFF2-434E-7874A9D97A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BF5895-C1E7-22E2-1BEA-85300E564B33}"/>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5" name="Footer Placeholder 4">
            <a:extLst>
              <a:ext uri="{FF2B5EF4-FFF2-40B4-BE49-F238E27FC236}">
                <a16:creationId xmlns:a16="http://schemas.microsoft.com/office/drawing/2014/main" id="{A491C37E-98AF-34DF-42C4-166021D247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AE6B89-D936-F158-E7AF-E14F536A1C0C}"/>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680082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F4C7B-15C1-C36C-D688-9DEC0C0E4D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02E53B-7789-B0CA-FABA-183DF18B2E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982965-D846-30F3-A320-65A75CCF51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F187701-02F7-9046-3825-B96E7675ECE2}"/>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6" name="Footer Placeholder 5">
            <a:extLst>
              <a:ext uri="{FF2B5EF4-FFF2-40B4-BE49-F238E27FC236}">
                <a16:creationId xmlns:a16="http://schemas.microsoft.com/office/drawing/2014/main" id="{DF88DA1A-7852-7361-F066-591627D01C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09307E-7707-43C3-BC14-FA1359EC8690}"/>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4051564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D683B-361C-7DAD-F149-E3A6862E91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C02D12-DE55-31D8-558C-F204056D6B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813D87-5F25-2DF3-DEF1-43EA904608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6CA2B1-6B76-10FC-088D-443E9C02AF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59D70F-A719-3183-2274-EDB6D9AF4C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317D885-073F-6A19-BA61-3B5EE6142D06}"/>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8" name="Footer Placeholder 7">
            <a:extLst>
              <a:ext uri="{FF2B5EF4-FFF2-40B4-BE49-F238E27FC236}">
                <a16:creationId xmlns:a16="http://schemas.microsoft.com/office/drawing/2014/main" id="{42F395D4-EC56-55CF-0653-3881532382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B23569-B3A9-36FE-D61C-D21D93E73EBC}"/>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2497268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06DB9-A27D-05D0-E6E6-DC626AA0648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E795B3-10D1-14D4-49E9-8332F5B237C3}"/>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4" name="Footer Placeholder 3">
            <a:extLst>
              <a:ext uri="{FF2B5EF4-FFF2-40B4-BE49-F238E27FC236}">
                <a16:creationId xmlns:a16="http://schemas.microsoft.com/office/drawing/2014/main" id="{4082660E-DBAD-776E-043A-E9765FC0B09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884B7B-22CD-C62A-870C-6FECCFE060E8}"/>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313098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C7F647-F94E-02E9-0F0B-0E551229A1FD}"/>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3" name="Footer Placeholder 2">
            <a:extLst>
              <a:ext uri="{FF2B5EF4-FFF2-40B4-BE49-F238E27FC236}">
                <a16:creationId xmlns:a16="http://schemas.microsoft.com/office/drawing/2014/main" id="{A1BD7C70-D690-ACFF-1339-4FC9E9F3035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BD8E3F1-E72B-E07C-AE90-6C7E8E224334}"/>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1705214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D87F8-7917-FA19-4798-A3A64CB267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3D7F3C-0247-DF43-C21C-2ABACC0B2C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956DC4-DD8F-9746-AB1D-0A7C0D147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9E64D5-FE61-0E46-2205-DB6B85B01E3D}"/>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6" name="Footer Placeholder 5">
            <a:extLst>
              <a:ext uri="{FF2B5EF4-FFF2-40B4-BE49-F238E27FC236}">
                <a16:creationId xmlns:a16="http://schemas.microsoft.com/office/drawing/2014/main" id="{8C771ABA-6749-2E67-838F-E974D6746F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E129D8-F615-D55C-5355-CC5918B19D4D}"/>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2350149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82A64-A651-1B77-EF26-ABA228A200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ED22AD-F8EE-2600-5821-28E97ACEBE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1CEB7B9-C845-004F-F0A0-F63DEF54B9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A43038-1111-28BD-0056-9E4D534C5946}"/>
              </a:ext>
            </a:extLst>
          </p:cNvPr>
          <p:cNvSpPr>
            <a:spLocks noGrp="1"/>
          </p:cNvSpPr>
          <p:nvPr>
            <p:ph type="dt" sz="half" idx="10"/>
          </p:nvPr>
        </p:nvSpPr>
        <p:spPr/>
        <p:txBody>
          <a:bodyPr/>
          <a:lstStyle/>
          <a:p>
            <a:fld id="{AB002A2B-E5DE-4190-9D6B-3871342E5126}" type="datetimeFigureOut">
              <a:rPr lang="en-US" smtClean="0"/>
              <a:t>11/30/2023</a:t>
            </a:fld>
            <a:endParaRPr lang="en-US"/>
          </a:p>
        </p:txBody>
      </p:sp>
      <p:sp>
        <p:nvSpPr>
          <p:cNvPr id="6" name="Footer Placeholder 5">
            <a:extLst>
              <a:ext uri="{FF2B5EF4-FFF2-40B4-BE49-F238E27FC236}">
                <a16:creationId xmlns:a16="http://schemas.microsoft.com/office/drawing/2014/main" id="{E5A80338-720B-AA73-7ED2-EA704F02CC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0BE67A-FF0A-9C52-0B0B-91574309354A}"/>
              </a:ext>
            </a:extLst>
          </p:cNvPr>
          <p:cNvSpPr>
            <a:spLocks noGrp="1"/>
          </p:cNvSpPr>
          <p:nvPr>
            <p:ph type="sldNum" sz="quarter" idx="12"/>
          </p:nvPr>
        </p:nvSpPr>
        <p:spPr/>
        <p:txBody>
          <a:bodyPr/>
          <a:lstStyle/>
          <a:p>
            <a:fld id="{06AFE303-8F6A-415A-81D0-DC0CD6677C0B}" type="slidenum">
              <a:rPr lang="en-US" smtClean="0"/>
              <a:t>‹#›</a:t>
            </a:fld>
            <a:endParaRPr lang="en-US"/>
          </a:p>
        </p:txBody>
      </p:sp>
    </p:spTree>
    <p:extLst>
      <p:ext uri="{BB962C8B-B14F-4D97-AF65-F5344CB8AC3E}">
        <p14:creationId xmlns:p14="http://schemas.microsoft.com/office/powerpoint/2010/main" val="4152890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EF424D-113B-11CA-8597-639F745655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FD6F22-72AB-593E-F732-9477EDCAD7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0F6D68-32CE-B468-F4C6-85B24FAC23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002A2B-E5DE-4190-9D6B-3871342E5126}" type="datetimeFigureOut">
              <a:rPr lang="en-US" smtClean="0"/>
              <a:t>11/30/2023</a:t>
            </a:fld>
            <a:endParaRPr lang="en-US"/>
          </a:p>
        </p:txBody>
      </p:sp>
      <p:sp>
        <p:nvSpPr>
          <p:cNvPr id="5" name="Footer Placeholder 4">
            <a:extLst>
              <a:ext uri="{FF2B5EF4-FFF2-40B4-BE49-F238E27FC236}">
                <a16:creationId xmlns:a16="http://schemas.microsoft.com/office/drawing/2014/main" id="{B27B6402-CD20-E235-EA49-3F58060E51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CA06B1-CC59-8C90-F385-B09B602789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AFE303-8F6A-415A-81D0-DC0CD6677C0B}" type="slidenum">
              <a:rPr lang="en-US" smtClean="0"/>
              <a:t>‹#›</a:t>
            </a:fld>
            <a:endParaRPr lang="en-US"/>
          </a:p>
        </p:txBody>
      </p:sp>
    </p:spTree>
    <p:extLst>
      <p:ext uri="{BB962C8B-B14F-4D97-AF65-F5344CB8AC3E}">
        <p14:creationId xmlns:p14="http://schemas.microsoft.com/office/powerpoint/2010/main" val="1753729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20010A1-6D1C-4AEE-42EF-7EDF8E51EE68}"/>
              </a:ext>
            </a:extLst>
          </p:cNvPr>
          <p:cNvSpPr txBox="1"/>
          <p:nvPr/>
        </p:nvSpPr>
        <p:spPr>
          <a:xfrm>
            <a:off x="2680483" y="1309631"/>
            <a:ext cx="7178504" cy="1384995"/>
          </a:xfrm>
          <a:prstGeom prst="rect">
            <a:avLst/>
          </a:prstGeom>
          <a:noFill/>
        </p:spPr>
        <p:txBody>
          <a:bodyPr wrap="none" rtlCol="0">
            <a:spAutoFit/>
          </a:bodyPr>
          <a:lstStyle/>
          <a:p>
            <a:pPr algn="ctr"/>
            <a:r>
              <a:rPr lang="en-US" sz="3600" dirty="0">
                <a:latin typeface="TeXGyrePagella" panose="00000500000000000000" pitchFamily="50" charset="0"/>
              </a:rPr>
              <a:t>2D Object Detection and Tracking </a:t>
            </a:r>
          </a:p>
          <a:p>
            <a:pPr algn="ctr"/>
            <a:r>
              <a:rPr lang="en-US" sz="2400" dirty="0">
                <a:latin typeface="TeXGyrePagella" panose="00000500000000000000" pitchFamily="50" charset="0"/>
              </a:rPr>
              <a:t>With </a:t>
            </a:r>
          </a:p>
          <a:p>
            <a:pPr algn="ctr"/>
            <a:r>
              <a:rPr lang="en-US" sz="2400" dirty="0">
                <a:latin typeface="TeXGyrePagella" panose="00000500000000000000" pitchFamily="50" charset="0"/>
              </a:rPr>
              <a:t>Autonomous Driving Data  </a:t>
            </a:r>
          </a:p>
        </p:txBody>
      </p:sp>
      <p:sp>
        <p:nvSpPr>
          <p:cNvPr id="7" name="TextBox 6">
            <a:extLst>
              <a:ext uri="{FF2B5EF4-FFF2-40B4-BE49-F238E27FC236}">
                <a16:creationId xmlns:a16="http://schemas.microsoft.com/office/drawing/2014/main" id="{CFC4C80F-7AD7-DBED-4D3E-0C326DD5CC1F}"/>
              </a:ext>
            </a:extLst>
          </p:cNvPr>
          <p:cNvSpPr txBox="1"/>
          <p:nvPr/>
        </p:nvSpPr>
        <p:spPr>
          <a:xfrm>
            <a:off x="2087176" y="4163375"/>
            <a:ext cx="7391703" cy="461665"/>
          </a:xfrm>
          <a:prstGeom prst="rect">
            <a:avLst/>
          </a:prstGeom>
          <a:noFill/>
        </p:spPr>
        <p:txBody>
          <a:bodyPr wrap="none" rtlCol="0">
            <a:spAutoFit/>
          </a:bodyPr>
          <a:lstStyle/>
          <a:p>
            <a:r>
              <a:rPr lang="en-US" sz="2400" dirty="0">
                <a:solidFill>
                  <a:srgbClr val="0070C0"/>
                </a:solidFill>
                <a:latin typeface="TeXGyrePagella" panose="00000500000000000000" pitchFamily="50" charset="0"/>
              </a:rPr>
              <a:t>Anik Sarker   | </a:t>
            </a:r>
            <a:r>
              <a:rPr lang="en-US" dirty="0">
                <a:solidFill>
                  <a:schemeClr val="bg2">
                    <a:lumMod val="50000"/>
                  </a:schemeClr>
                </a:solidFill>
                <a:latin typeface="TeXGyrePagella" panose="00000500000000000000" pitchFamily="50" charset="0"/>
              </a:rPr>
              <a:t>PhD Mechanical Engineering, Robotics, 3D Vision.</a:t>
            </a:r>
            <a:endParaRPr lang="en-US" sz="2400" dirty="0">
              <a:solidFill>
                <a:schemeClr val="bg2">
                  <a:lumMod val="50000"/>
                </a:schemeClr>
              </a:solidFill>
              <a:latin typeface="TeXGyrePagella" panose="00000500000000000000" pitchFamily="50" charset="0"/>
            </a:endParaRPr>
          </a:p>
        </p:txBody>
      </p:sp>
      <p:sp>
        <p:nvSpPr>
          <p:cNvPr id="3" name="TextBox 2">
            <a:extLst>
              <a:ext uri="{FF2B5EF4-FFF2-40B4-BE49-F238E27FC236}">
                <a16:creationId xmlns:a16="http://schemas.microsoft.com/office/drawing/2014/main" id="{99FE6A61-7FC2-1C08-B60C-7CB1F16DE384}"/>
              </a:ext>
            </a:extLst>
          </p:cNvPr>
          <p:cNvSpPr txBox="1"/>
          <p:nvPr/>
        </p:nvSpPr>
        <p:spPr>
          <a:xfrm>
            <a:off x="1928152" y="5404057"/>
            <a:ext cx="9575827" cy="461665"/>
          </a:xfrm>
          <a:prstGeom prst="rect">
            <a:avLst/>
          </a:prstGeom>
          <a:noFill/>
        </p:spPr>
        <p:txBody>
          <a:bodyPr wrap="none" rtlCol="0">
            <a:spAutoFit/>
          </a:bodyPr>
          <a:lstStyle/>
          <a:p>
            <a:r>
              <a:rPr lang="en-US" sz="2400" dirty="0">
                <a:solidFill>
                  <a:srgbClr val="0070C0"/>
                </a:solidFill>
                <a:latin typeface="TeXGyrePagella" panose="00000500000000000000" pitchFamily="50" charset="0"/>
              </a:rPr>
              <a:t>Mautushi Das | </a:t>
            </a:r>
            <a:r>
              <a:rPr lang="en-US" dirty="0">
                <a:solidFill>
                  <a:schemeClr val="bg2">
                    <a:lumMod val="50000"/>
                  </a:schemeClr>
                </a:solidFill>
                <a:latin typeface="TeXGyrePagella" panose="00000500000000000000" pitchFamily="50" charset="0"/>
              </a:rPr>
              <a:t>PhD Animal Science, Computer Vision, Animal Behavior Prediction</a:t>
            </a:r>
            <a:r>
              <a:rPr lang="en-US" dirty="0">
                <a:solidFill>
                  <a:schemeClr val="bg2">
                    <a:lumMod val="75000"/>
                  </a:schemeClr>
                </a:solidFill>
                <a:latin typeface="TeXGyrePagella" panose="00000500000000000000" pitchFamily="50" charset="0"/>
              </a:rPr>
              <a:t>.</a:t>
            </a:r>
            <a:endParaRPr lang="en-US" sz="2400" dirty="0">
              <a:solidFill>
                <a:schemeClr val="bg2">
                  <a:lumMod val="75000"/>
                </a:schemeClr>
              </a:solidFill>
              <a:latin typeface="TeXGyrePagella" panose="00000500000000000000" pitchFamily="50" charset="0"/>
            </a:endParaRPr>
          </a:p>
        </p:txBody>
      </p:sp>
      <p:pic>
        <p:nvPicPr>
          <p:cNvPr id="5" name="Picture 4" descr="A person wearing glasses and a suit&#10;&#10;Description automatically generated">
            <a:extLst>
              <a:ext uri="{FF2B5EF4-FFF2-40B4-BE49-F238E27FC236}">
                <a16:creationId xmlns:a16="http://schemas.microsoft.com/office/drawing/2014/main" id="{E7460DCE-9FE1-25C6-339F-80EFFF88A4D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8" r="278"/>
          <a:stretch/>
        </p:blipFill>
        <p:spPr bwMode="auto">
          <a:xfrm>
            <a:off x="779557" y="3861667"/>
            <a:ext cx="912084" cy="912084"/>
          </a:xfrm>
          <a:prstGeom prst="flowChartConnector">
            <a:avLst/>
          </a:prstGeom>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14280C8C-716E-0115-F404-634EFB0953C6}"/>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110000"/>
                    </a14:imgEffect>
                    <a14:imgEffect>
                      <a14:brightnessContrast contrast="-3000"/>
                    </a14:imgEffect>
                  </a14:imgLayer>
                </a14:imgProps>
              </a:ext>
              <a:ext uri="{28A0092B-C50C-407E-A947-70E740481C1C}">
                <a14:useLocalDpi xmlns:a14="http://schemas.microsoft.com/office/drawing/2010/main" val="0"/>
              </a:ext>
            </a:extLst>
          </a:blip>
          <a:srcRect l="31089" t="17601" r="5930" b="34977"/>
          <a:stretch/>
        </p:blipFill>
        <p:spPr bwMode="auto">
          <a:xfrm>
            <a:off x="779557" y="5178848"/>
            <a:ext cx="912085" cy="912085"/>
          </a:xfrm>
          <a:prstGeom prst="ellipse">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31933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00D16-B440-15DA-A70D-D5D65F9B87F5}"/>
              </a:ext>
            </a:extLst>
          </p:cNvPr>
          <p:cNvSpPr>
            <a:spLocks noGrp="1"/>
          </p:cNvSpPr>
          <p:nvPr>
            <p:ph type="title"/>
          </p:nvPr>
        </p:nvSpPr>
        <p:spPr>
          <a:xfrm>
            <a:off x="1128000" y="401701"/>
            <a:ext cx="2450117" cy="741299"/>
          </a:xfrm>
        </p:spPr>
        <p:txBody>
          <a:bodyPr>
            <a:noAutofit/>
          </a:bodyPr>
          <a:lstStyle/>
          <a:p>
            <a:r>
              <a:rPr lang="en-US" sz="3200" dirty="0">
                <a:latin typeface="TeXGyrePagella" panose="00000500000000000000" pitchFamily="50" charset="0"/>
              </a:rPr>
              <a:t>Motivation</a:t>
            </a:r>
            <a:endParaRPr lang="en-US" sz="3600" dirty="0">
              <a:latin typeface="TeXGyrePagella" panose="00000500000000000000" pitchFamily="50" charset="0"/>
            </a:endParaRPr>
          </a:p>
        </p:txBody>
      </p:sp>
      <p:pic>
        <p:nvPicPr>
          <p:cNvPr id="4" name="Picture 3" descr="A group of people walking on a street&#10;&#10;Description automatically generated">
            <a:extLst>
              <a:ext uri="{FF2B5EF4-FFF2-40B4-BE49-F238E27FC236}">
                <a16:creationId xmlns:a16="http://schemas.microsoft.com/office/drawing/2014/main" id="{1A96D92F-EDFD-C88D-DE29-2103BF39A9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3351" y="1004328"/>
            <a:ext cx="6344982" cy="4229988"/>
          </a:xfrm>
          <a:prstGeom prst="rect">
            <a:avLst/>
          </a:prstGeom>
        </p:spPr>
      </p:pic>
      <p:sp>
        <p:nvSpPr>
          <p:cNvPr id="5" name="TextBox 4">
            <a:extLst>
              <a:ext uri="{FF2B5EF4-FFF2-40B4-BE49-F238E27FC236}">
                <a16:creationId xmlns:a16="http://schemas.microsoft.com/office/drawing/2014/main" id="{A879D1B3-D989-92A5-4B2A-7DC7B72A3D7C}"/>
              </a:ext>
            </a:extLst>
          </p:cNvPr>
          <p:cNvSpPr txBox="1"/>
          <p:nvPr/>
        </p:nvSpPr>
        <p:spPr>
          <a:xfrm>
            <a:off x="1128000" y="3013501"/>
            <a:ext cx="3816096" cy="830997"/>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TeXGyrePagella" panose="00000500000000000000" pitchFamily="50" charset="0"/>
              </a:rPr>
              <a:t>Autonomous Driving Algorithms </a:t>
            </a:r>
          </a:p>
        </p:txBody>
      </p:sp>
      <p:sp>
        <p:nvSpPr>
          <p:cNvPr id="6" name="TextBox 5">
            <a:extLst>
              <a:ext uri="{FF2B5EF4-FFF2-40B4-BE49-F238E27FC236}">
                <a16:creationId xmlns:a16="http://schemas.microsoft.com/office/drawing/2014/main" id="{E071FF74-0AFF-89D5-774A-8D2F808A8603}"/>
              </a:ext>
            </a:extLst>
          </p:cNvPr>
          <p:cNvSpPr txBox="1"/>
          <p:nvPr/>
        </p:nvSpPr>
        <p:spPr>
          <a:xfrm>
            <a:off x="1128000" y="1829537"/>
            <a:ext cx="3323929" cy="830997"/>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TeXGyrePagella" panose="00000500000000000000" pitchFamily="50" charset="0"/>
              </a:rPr>
              <a:t>Traffic Monitoring (Violation) </a:t>
            </a:r>
          </a:p>
        </p:txBody>
      </p:sp>
    </p:spTree>
    <p:extLst>
      <p:ext uri="{BB962C8B-B14F-4D97-AF65-F5344CB8AC3E}">
        <p14:creationId xmlns:p14="http://schemas.microsoft.com/office/powerpoint/2010/main" val="314409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A4686D2-78D9-E9C4-EFDE-F1FF749CF65A}"/>
              </a:ext>
            </a:extLst>
          </p:cNvPr>
          <p:cNvSpPr>
            <a:spLocks noGrp="1"/>
          </p:cNvSpPr>
          <p:nvPr>
            <p:ph type="title"/>
          </p:nvPr>
        </p:nvSpPr>
        <p:spPr>
          <a:xfrm>
            <a:off x="4502658" y="42796"/>
            <a:ext cx="3186684" cy="622427"/>
          </a:xfrm>
        </p:spPr>
        <p:txBody>
          <a:bodyPr>
            <a:normAutofit/>
          </a:bodyPr>
          <a:lstStyle/>
          <a:p>
            <a:r>
              <a:rPr lang="en-US" sz="3200" dirty="0">
                <a:latin typeface="TeXGyrePagella" panose="00000500000000000000" pitchFamily="50" charset="0"/>
              </a:rPr>
              <a:t>Our Approach</a:t>
            </a:r>
          </a:p>
        </p:txBody>
      </p:sp>
      <p:sp>
        <p:nvSpPr>
          <p:cNvPr id="7" name="TextBox 6">
            <a:extLst>
              <a:ext uri="{FF2B5EF4-FFF2-40B4-BE49-F238E27FC236}">
                <a16:creationId xmlns:a16="http://schemas.microsoft.com/office/drawing/2014/main" id="{1E0D31FA-5B11-78CC-DFB2-D4702015C444}"/>
              </a:ext>
            </a:extLst>
          </p:cNvPr>
          <p:cNvSpPr txBox="1"/>
          <p:nvPr/>
        </p:nvSpPr>
        <p:spPr>
          <a:xfrm>
            <a:off x="432281" y="3188867"/>
            <a:ext cx="3938551" cy="1021556"/>
          </a:xfrm>
          <a:prstGeom prst="roundRect">
            <a:avLst/>
          </a:prstGeom>
          <a:noFill/>
          <a:ln w="38100">
            <a:solidFill>
              <a:schemeClr val="accent6">
                <a:lumMod val="40000"/>
                <a:lumOff val="60000"/>
              </a:schemeClr>
            </a:solidFill>
          </a:ln>
        </p:spPr>
        <p:txBody>
          <a:bodyPr wrap="square" rtlCol="0">
            <a:spAutoFit/>
          </a:bodyPr>
          <a:lstStyle/>
          <a:p>
            <a:pPr algn="ctr"/>
            <a:r>
              <a:rPr lang="en-US" dirty="0">
                <a:latin typeface="TeXGyrePagella" panose="00000500000000000000" pitchFamily="50" charset="0"/>
              </a:rPr>
              <a:t>Backbone </a:t>
            </a:r>
            <a:r>
              <a:rPr lang="en-US" dirty="0">
                <a:solidFill>
                  <a:schemeClr val="accent2">
                    <a:lumMod val="60000"/>
                    <a:lumOff val="40000"/>
                  </a:schemeClr>
                </a:solidFill>
                <a:latin typeface="TeXGyrePagella" panose="00000500000000000000" pitchFamily="50" charset="0"/>
              </a:rPr>
              <a:t>YOLO NAS </a:t>
            </a:r>
            <a:r>
              <a:rPr lang="en-US" dirty="0">
                <a:latin typeface="TeXGyrePagella" panose="00000500000000000000" pitchFamily="50" charset="0"/>
              </a:rPr>
              <a:t>Model</a:t>
            </a:r>
          </a:p>
          <a:p>
            <a:pPr algn="ctr"/>
            <a:r>
              <a:rPr lang="en-US" dirty="0">
                <a:latin typeface="TeXGyrePagella" panose="00000500000000000000" pitchFamily="50" charset="0"/>
              </a:rPr>
              <a:t>(Pretrained With COCO Dataset)</a:t>
            </a:r>
          </a:p>
          <a:p>
            <a:pPr algn="ctr"/>
            <a:r>
              <a:rPr lang="en-US" dirty="0">
                <a:latin typeface="TeXGyrePagella" panose="00000500000000000000" pitchFamily="50" charset="0"/>
              </a:rPr>
              <a:t>State-of-the-art YOLO Model</a:t>
            </a:r>
          </a:p>
        </p:txBody>
      </p:sp>
      <p:sp>
        <p:nvSpPr>
          <p:cNvPr id="8" name="TextBox 7">
            <a:extLst>
              <a:ext uri="{FF2B5EF4-FFF2-40B4-BE49-F238E27FC236}">
                <a16:creationId xmlns:a16="http://schemas.microsoft.com/office/drawing/2014/main" id="{0934047C-CF0E-B1AB-4573-E4E76A8728FF}"/>
              </a:ext>
            </a:extLst>
          </p:cNvPr>
          <p:cNvSpPr txBox="1"/>
          <p:nvPr/>
        </p:nvSpPr>
        <p:spPr>
          <a:xfrm>
            <a:off x="2070232" y="1224770"/>
            <a:ext cx="4762548" cy="1328023"/>
          </a:xfrm>
          <a:prstGeom prst="roundRect">
            <a:avLst/>
          </a:prstGeom>
          <a:noFill/>
          <a:ln>
            <a:solidFill>
              <a:schemeClr val="accent6">
                <a:lumMod val="40000"/>
                <a:lumOff val="60000"/>
              </a:schemeClr>
            </a:solidFill>
          </a:ln>
        </p:spPr>
        <p:txBody>
          <a:bodyPr wrap="none" rtlCol="0">
            <a:spAutoFit/>
          </a:bodyPr>
          <a:lstStyle/>
          <a:p>
            <a:pPr algn="ctr"/>
            <a:r>
              <a:rPr lang="en-US" dirty="0">
                <a:solidFill>
                  <a:schemeClr val="accent1">
                    <a:lumMod val="75000"/>
                  </a:schemeClr>
                </a:solidFill>
                <a:latin typeface="TeXGyrePagella" panose="00000500000000000000" pitchFamily="50" charset="0"/>
              </a:rPr>
              <a:t>Dataset</a:t>
            </a:r>
          </a:p>
          <a:p>
            <a:pPr algn="ctr"/>
            <a:r>
              <a:rPr lang="en-US" dirty="0">
                <a:latin typeface="TeXGyrePagella" panose="00000500000000000000" pitchFamily="50" charset="0"/>
              </a:rPr>
              <a:t>(SODA  10 M)</a:t>
            </a:r>
          </a:p>
          <a:p>
            <a:pPr algn="ctr"/>
            <a:r>
              <a:rPr lang="en-US" dirty="0">
                <a:latin typeface="TeXGyrePagella" panose="00000500000000000000" pitchFamily="50" charset="0"/>
              </a:rPr>
              <a:t>Largest 2D dataset for Autonomous Driving</a:t>
            </a:r>
          </a:p>
          <a:p>
            <a:pPr algn="ctr"/>
            <a:r>
              <a:rPr lang="en-US" dirty="0">
                <a:latin typeface="TeXGyrePagella" panose="00000500000000000000" pitchFamily="50" charset="0"/>
              </a:rPr>
              <a:t>6 Object Class</a:t>
            </a:r>
          </a:p>
        </p:txBody>
      </p:sp>
      <p:grpSp>
        <p:nvGrpSpPr>
          <p:cNvPr id="14" name="Group 13">
            <a:extLst>
              <a:ext uri="{FF2B5EF4-FFF2-40B4-BE49-F238E27FC236}">
                <a16:creationId xmlns:a16="http://schemas.microsoft.com/office/drawing/2014/main" id="{B044E1DB-C048-EC61-3CF4-3E026CEB15A9}"/>
              </a:ext>
            </a:extLst>
          </p:cNvPr>
          <p:cNvGrpSpPr/>
          <p:nvPr/>
        </p:nvGrpSpPr>
        <p:grpSpPr>
          <a:xfrm>
            <a:off x="5524052" y="3116957"/>
            <a:ext cx="1148559" cy="1358522"/>
            <a:chOff x="5830824" y="3731998"/>
            <a:chExt cx="1447800" cy="1712466"/>
          </a:xfrm>
        </p:grpSpPr>
        <p:pic>
          <p:nvPicPr>
            <p:cNvPr id="12" name="Picture 11" descr="A blue network with circles and lines&#10;&#10;Description automatically generated">
              <a:extLst>
                <a:ext uri="{FF2B5EF4-FFF2-40B4-BE49-F238E27FC236}">
                  <a16:creationId xmlns:a16="http://schemas.microsoft.com/office/drawing/2014/main" id="{B2243BA8-1C86-95E8-2A61-4F792A06E8C1}"/>
                </a:ext>
              </a:extLst>
            </p:cNvPr>
            <p:cNvPicPr>
              <a:picLocks noChangeAspect="1"/>
            </p:cNvPicPr>
            <p:nvPr/>
          </p:nvPicPr>
          <p:blipFill>
            <a:blip r:embed="rId2">
              <a:grayscl/>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5830824" y="3731998"/>
              <a:ext cx="1447800" cy="1447800"/>
            </a:xfrm>
            <a:prstGeom prst="rect">
              <a:avLst/>
            </a:prstGeom>
          </p:spPr>
        </p:pic>
        <p:sp>
          <p:nvSpPr>
            <p:cNvPr id="13" name="TextBox 12">
              <a:extLst>
                <a:ext uri="{FF2B5EF4-FFF2-40B4-BE49-F238E27FC236}">
                  <a16:creationId xmlns:a16="http://schemas.microsoft.com/office/drawing/2014/main" id="{EECBA41C-07CF-AEC8-C065-23E07EA24978}"/>
                </a:ext>
              </a:extLst>
            </p:cNvPr>
            <p:cNvSpPr txBox="1"/>
            <p:nvPr/>
          </p:nvSpPr>
          <p:spPr>
            <a:xfrm>
              <a:off x="5830824" y="5075132"/>
              <a:ext cx="1178977" cy="369332"/>
            </a:xfrm>
            <a:prstGeom prst="rect">
              <a:avLst/>
            </a:prstGeom>
            <a:noFill/>
          </p:spPr>
          <p:txBody>
            <a:bodyPr wrap="none" rtlCol="0">
              <a:spAutoFit/>
            </a:bodyPr>
            <a:lstStyle/>
            <a:p>
              <a:r>
                <a:rPr lang="en-US" dirty="0">
                  <a:latin typeface="TeXGyrePagella" panose="00000500000000000000" pitchFamily="50" charset="0"/>
                </a:rPr>
                <a:t>Fine Tune</a:t>
              </a:r>
            </a:p>
          </p:txBody>
        </p:sp>
      </p:grpSp>
      <p:sp>
        <p:nvSpPr>
          <p:cNvPr id="15" name="TextBox 14">
            <a:extLst>
              <a:ext uri="{FF2B5EF4-FFF2-40B4-BE49-F238E27FC236}">
                <a16:creationId xmlns:a16="http://schemas.microsoft.com/office/drawing/2014/main" id="{7BD001E4-EFC6-375A-AECF-662DB354CFE3}"/>
              </a:ext>
            </a:extLst>
          </p:cNvPr>
          <p:cNvSpPr txBox="1"/>
          <p:nvPr/>
        </p:nvSpPr>
        <p:spPr>
          <a:xfrm>
            <a:off x="8982107" y="3470179"/>
            <a:ext cx="2581129" cy="408623"/>
          </a:xfrm>
          <a:prstGeom prst="roundRect">
            <a:avLst/>
          </a:prstGeom>
          <a:ln w="28575"/>
        </p:spPr>
        <p:style>
          <a:lnRef idx="2">
            <a:schemeClr val="accent5"/>
          </a:lnRef>
          <a:fillRef idx="1">
            <a:schemeClr val="lt1"/>
          </a:fillRef>
          <a:effectRef idx="0">
            <a:schemeClr val="accent5"/>
          </a:effectRef>
          <a:fontRef idx="minor">
            <a:schemeClr val="dk1"/>
          </a:fontRef>
        </p:style>
        <p:txBody>
          <a:bodyPr wrap="none" rtlCol="0">
            <a:spAutoFit/>
          </a:bodyPr>
          <a:lstStyle/>
          <a:p>
            <a:r>
              <a:rPr lang="en-US" dirty="0">
                <a:latin typeface="TeXGyrePagella" panose="00000500000000000000" pitchFamily="50" charset="0"/>
              </a:rPr>
              <a:t>Fine Tuned </a:t>
            </a:r>
            <a:r>
              <a:rPr lang="en-US" dirty="0">
                <a:solidFill>
                  <a:schemeClr val="accent2">
                    <a:lumMod val="75000"/>
                  </a:schemeClr>
                </a:solidFill>
                <a:latin typeface="TeXGyrePagella" panose="00000500000000000000" pitchFamily="50" charset="0"/>
              </a:rPr>
              <a:t>YOLO NAS</a:t>
            </a:r>
          </a:p>
        </p:txBody>
      </p:sp>
      <p:sp>
        <p:nvSpPr>
          <p:cNvPr id="16" name="TextBox 15">
            <a:extLst>
              <a:ext uri="{FF2B5EF4-FFF2-40B4-BE49-F238E27FC236}">
                <a16:creationId xmlns:a16="http://schemas.microsoft.com/office/drawing/2014/main" id="{045593B6-D619-5365-60FA-D0663085C79B}"/>
              </a:ext>
            </a:extLst>
          </p:cNvPr>
          <p:cNvSpPr txBox="1"/>
          <p:nvPr/>
        </p:nvSpPr>
        <p:spPr>
          <a:xfrm>
            <a:off x="6832780" y="1684471"/>
            <a:ext cx="1112893" cy="408623"/>
          </a:xfrm>
          <a:prstGeom prst="roundRect">
            <a:avLst/>
          </a:prstGeom>
        </p:spPr>
        <p:style>
          <a:lnRef idx="2">
            <a:schemeClr val="accent3"/>
          </a:lnRef>
          <a:fillRef idx="1">
            <a:schemeClr val="lt1"/>
          </a:fillRef>
          <a:effectRef idx="0">
            <a:schemeClr val="accent3"/>
          </a:effectRef>
          <a:fontRef idx="minor">
            <a:schemeClr val="dk1"/>
          </a:fontRef>
        </p:style>
        <p:txBody>
          <a:bodyPr wrap="none" rtlCol="0">
            <a:spAutoFit/>
          </a:bodyPr>
          <a:lstStyle/>
          <a:p>
            <a:r>
              <a:rPr lang="en-US" dirty="0">
                <a:latin typeface="TeXGyrePagella" panose="00000500000000000000" pitchFamily="50" charset="0"/>
              </a:rPr>
              <a:t>Train Set</a:t>
            </a:r>
          </a:p>
        </p:txBody>
      </p:sp>
      <p:sp>
        <p:nvSpPr>
          <p:cNvPr id="17" name="TextBox 16">
            <a:extLst>
              <a:ext uri="{FF2B5EF4-FFF2-40B4-BE49-F238E27FC236}">
                <a16:creationId xmlns:a16="http://schemas.microsoft.com/office/drawing/2014/main" id="{C8E51E3A-161E-5ED5-EF9A-204901A52701}"/>
              </a:ext>
            </a:extLst>
          </p:cNvPr>
          <p:cNvSpPr txBox="1"/>
          <p:nvPr/>
        </p:nvSpPr>
        <p:spPr>
          <a:xfrm>
            <a:off x="6832780" y="2093094"/>
            <a:ext cx="911629" cy="408623"/>
          </a:xfrm>
          <a:prstGeom prst="roundRect">
            <a:avLst/>
          </a:prstGeom>
        </p:spPr>
        <p:style>
          <a:lnRef idx="2">
            <a:schemeClr val="accent3"/>
          </a:lnRef>
          <a:fillRef idx="1">
            <a:schemeClr val="lt1"/>
          </a:fillRef>
          <a:effectRef idx="0">
            <a:schemeClr val="accent3"/>
          </a:effectRef>
          <a:fontRef idx="minor">
            <a:schemeClr val="dk1"/>
          </a:fontRef>
        </p:style>
        <p:txBody>
          <a:bodyPr wrap="none" rtlCol="0">
            <a:spAutoFit/>
          </a:bodyPr>
          <a:lstStyle/>
          <a:p>
            <a:r>
              <a:rPr lang="en-US" dirty="0">
                <a:latin typeface="TeXGyrePagella" panose="00000500000000000000" pitchFamily="50" charset="0"/>
              </a:rPr>
              <a:t>Val Set</a:t>
            </a:r>
          </a:p>
        </p:txBody>
      </p:sp>
      <p:sp>
        <p:nvSpPr>
          <p:cNvPr id="18" name="TextBox 17">
            <a:extLst>
              <a:ext uri="{FF2B5EF4-FFF2-40B4-BE49-F238E27FC236}">
                <a16:creationId xmlns:a16="http://schemas.microsoft.com/office/drawing/2014/main" id="{52CB2EEE-6673-8488-C985-4700247C1979}"/>
              </a:ext>
            </a:extLst>
          </p:cNvPr>
          <p:cNvSpPr txBox="1"/>
          <p:nvPr/>
        </p:nvSpPr>
        <p:spPr>
          <a:xfrm>
            <a:off x="9426829" y="2268102"/>
            <a:ext cx="1691685" cy="715089"/>
          </a:xfrm>
          <a:prstGeom prst="round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latin typeface="TeXGyrePagella" panose="00000500000000000000" pitchFamily="50" charset="0"/>
              </a:rPr>
              <a:t>Input Test Video/Image</a:t>
            </a:r>
          </a:p>
        </p:txBody>
      </p:sp>
      <p:sp>
        <p:nvSpPr>
          <p:cNvPr id="19" name="TextBox 18">
            <a:extLst>
              <a:ext uri="{FF2B5EF4-FFF2-40B4-BE49-F238E27FC236}">
                <a16:creationId xmlns:a16="http://schemas.microsoft.com/office/drawing/2014/main" id="{C5BE4B7B-C2AD-DFAB-7098-AFA10DEDA8E2}"/>
              </a:ext>
            </a:extLst>
          </p:cNvPr>
          <p:cNvSpPr txBox="1"/>
          <p:nvPr/>
        </p:nvSpPr>
        <p:spPr>
          <a:xfrm>
            <a:off x="8979817" y="4419071"/>
            <a:ext cx="2580805" cy="408623"/>
          </a:xfrm>
          <a:prstGeom prst="roundRect">
            <a:avLst/>
          </a:prstGeom>
          <a:ln>
            <a:solidFill>
              <a:schemeClr val="bg2">
                <a:lumMod val="90000"/>
              </a:schemeClr>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dirty="0">
                <a:latin typeface="TeXGyrePagella" panose="00000500000000000000" pitchFamily="50" charset="0"/>
              </a:rPr>
              <a:t>Frame Wise Prediction </a:t>
            </a:r>
          </a:p>
        </p:txBody>
      </p:sp>
      <p:sp>
        <p:nvSpPr>
          <p:cNvPr id="20" name="TextBox 19">
            <a:extLst>
              <a:ext uri="{FF2B5EF4-FFF2-40B4-BE49-F238E27FC236}">
                <a16:creationId xmlns:a16="http://schemas.microsoft.com/office/drawing/2014/main" id="{759835E2-FDE0-41E2-7F19-0569ABC88E35}"/>
              </a:ext>
            </a:extLst>
          </p:cNvPr>
          <p:cNvSpPr txBox="1"/>
          <p:nvPr/>
        </p:nvSpPr>
        <p:spPr>
          <a:xfrm>
            <a:off x="9263572" y="5628632"/>
            <a:ext cx="2013295" cy="408623"/>
          </a:xfrm>
          <a:prstGeom prst="roundRect">
            <a:avLst/>
          </a:prstGeom>
          <a:ln>
            <a:solidFill>
              <a:schemeClr val="bg2">
                <a:lumMod val="90000"/>
              </a:schemeClr>
            </a:solidFill>
          </a:ln>
        </p:spPr>
        <p:style>
          <a:lnRef idx="2">
            <a:schemeClr val="accent5"/>
          </a:lnRef>
          <a:fillRef idx="1">
            <a:schemeClr val="lt1"/>
          </a:fillRef>
          <a:effectRef idx="0">
            <a:schemeClr val="accent5"/>
          </a:effectRef>
          <a:fontRef idx="minor">
            <a:schemeClr val="dk1"/>
          </a:fontRef>
        </p:style>
        <p:txBody>
          <a:bodyPr wrap="none" rtlCol="0">
            <a:spAutoFit/>
          </a:bodyPr>
          <a:lstStyle/>
          <a:p>
            <a:r>
              <a:rPr lang="en-US" dirty="0">
                <a:latin typeface="TeXGyrePagella" panose="00000500000000000000" pitchFamily="50" charset="0"/>
              </a:rPr>
              <a:t>Prediction YAML</a:t>
            </a:r>
          </a:p>
        </p:txBody>
      </p:sp>
      <p:sp>
        <p:nvSpPr>
          <p:cNvPr id="21" name="TextBox 20">
            <a:extLst>
              <a:ext uri="{FF2B5EF4-FFF2-40B4-BE49-F238E27FC236}">
                <a16:creationId xmlns:a16="http://schemas.microsoft.com/office/drawing/2014/main" id="{A7B6BD20-CDA7-FAFD-845D-97A55825D06D}"/>
              </a:ext>
            </a:extLst>
          </p:cNvPr>
          <p:cNvSpPr txBox="1"/>
          <p:nvPr/>
        </p:nvSpPr>
        <p:spPr>
          <a:xfrm>
            <a:off x="4091806" y="5136148"/>
            <a:ext cx="2580805" cy="715089"/>
          </a:xfrm>
          <a:prstGeom prst="roundRect">
            <a:avLst/>
          </a:prstGeom>
          <a:noFill/>
          <a:ln w="57150">
            <a:solidFill>
              <a:schemeClr val="accent1">
                <a:lumMod val="60000"/>
                <a:lumOff val="40000"/>
              </a:schemeClr>
            </a:solidFill>
          </a:ln>
        </p:spPr>
        <p:txBody>
          <a:bodyPr wrap="square" rtlCol="0">
            <a:spAutoFit/>
          </a:bodyPr>
          <a:lstStyle/>
          <a:p>
            <a:pPr algn="ctr"/>
            <a:r>
              <a:rPr lang="en-US" dirty="0">
                <a:latin typeface="TeXGyrePagella" panose="00000500000000000000" pitchFamily="50" charset="0"/>
              </a:rPr>
              <a:t>DEEP SORT Model (for Tracking)</a:t>
            </a:r>
          </a:p>
        </p:txBody>
      </p:sp>
      <p:sp>
        <p:nvSpPr>
          <p:cNvPr id="22" name="TextBox 21">
            <a:extLst>
              <a:ext uri="{FF2B5EF4-FFF2-40B4-BE49-F238E27FC236}">
                <a16:creationId xmlns:a16="http://schemas.microsoft.com/office/drawing/2014/main" id="{FBBE36CC-1A0F-E00F-92F4-D4DEF52E90A7}"/>
              </a:ext>
            </a:extLst>
          </p:cNvPr>
          <p:cNvSpPr txBox="1"/>
          <p:nvPr/>
        </p:nvSpPr>
        <p:spPr>
          <a:xfrm>
            <a:off x="2720109" y="6294633"/>
            <a:ext cx="2382127" cy="408623"/>
          </a:xfrm>
          <a:prstGeom prst="roundRect">
            <a:avLst/>
          </a:prstGeom>
          <a:ln>
            <a:solidFill>
              <a:schemeClr val="bg2">
                <a:lumMod val="90000"/>
              </a:schemeClr>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dirty="0">
                <a:latin typeface="TeXGyrePagella" panose="00000500000000000000" pitchFamily="50" charset="0"/>
              </a:rPr>
              <a:t>Frame Wise Tracking </a:t>
            </a:r>
          </a:p>
        </p:txBody>
      </p:sp>
      <p:sp>
        <p:nvSpPr>
          <p:cNvPr id="23" name="TextBox 22">
            <a:extLst>
              <a:ext uri="{FF2B5EF4-FFF2-40B4-BE49-F238E27FC236}">
                <a16:creationId xmlns:a16="http://schemas.microsoft.com/office/drawing/2014/main" id="{5A6EB16E-9277-6757-6996-5BEFFA9A6E90}"/>
              </a:ext>
            </a:extLst>
          </p:cNvPr>
          <p:cNvSpPr txBox="1"/>
          <p:nvPr/>
        </p:nvSpPr>
        <p:spPr>
          <a:xfrm>
            <a:off x="5715961" y="6294632"/>
            <a:ext cx="4534348" cy="408623"/>
          </a:xfrm>
          <a:prstGeom prst="roundRect">
            <a:avLst/>
          </a:prstGeom>
          <a:ln>
            <a:solidFill>
              <a:schemeClr val="bg2">
                <a:lumMod val="90000"/>
              </a:schemeClr>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dirty="0">
                <a:latin typeface="TeXGyrePagella" panose="00000500000000000000" pitchFamily="50" charset="0"/>
              </a:rPr>
              <a:t>Combine Tracking Frames = Output Video</a:t>
            </a:r>
          </a:p>
        </p:txBody>
      </p:sp>
      <p:cxnSp>
        <p:nvCxnSpPr>
          <p:cNvPr id="25" name="Connector: Elbow 24">
            <a:extLst>
              <a:ext uri="{FF2B5EF4-FFF2-40B4-BE49-F238E27FC236}">
                <a16:creationId xmlns:a16="http://schemas.microsoft.com/office/drawing/2014/main" id="{BC603B25-6DBA-D80E-E7C3-13BB705DE5BF}"/>
              </a:ext>
            </a:extLst>
          </p:cNvPr>
          <p:cNvCxnSpPr>
            <a:stCxn id="8" idx="2"/>
            <a:endCxn id="7" idx="0"/>
          </p:cNvCxnSpPr>
          <p:nvPr/>
        </p:nvCxnSpPr>
        <p:spPr>
          <a:xfrm rot="5400000">
            <a:off x="3108495" y="1845856"/>
            <a:ext cx="636074" cy="2049949"/>
          </a:xfrm>
          <a:prstGeom prst="bentConnector3">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7" name="Straight Arrow Connector 26">
            <a:extLst>
              <a:ext uri="{FF2B5EF4-FFF2-40B4-BE49-F238E27FC236}">
                <a16:creationId xmlns:a16="http://schemas.microsoft.com/office/drawing/2014/main" id="{8DC8355E-C732-3829-93C3-D04D55243758}"/>
              </a:ext>
            </a:extLst>
          </p:cNvPr>
          <p:cNvCxnSpPr>
            <a:cxnSpLocks/>
            <a:stCxn id="7" idx="3"/>
            <a:endCxn id="12" idx="1"/>
          </p:cNvCxnSpPr>
          <p:nvPr/>
        </p:nvCxnSpPr>
        <p:spPr>
          <a:xfrm flipV="1">
            <a:off x="4370832" y="3691237"/>
            <a:ext cx="1153220" cy="8408"/>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31" name="Straight Arrow Connector 30">
            <a:extLst>
              <a:ext uri="{FF2B5EF4-FFF2-40B4-BE49-F238E27FC236}">
                <a16:creationId xmlns:a16="http://schemas.microsoft.com/office/drawing/2014/main" id="{0C154F1A-FA70-F9D0-BF0C-2CB6FB8AB871}"/>
              </a:ext>
            </a:extLst>
          </p:cNvPr>
          <p:cNvCxnSpPr>
            <a:cxnSpLocks/>
            <a:endCxn id="15" idx="1"/>
          </p:cNvCxnSpPr>
          <p:nvPr/>
        </p:nvCxnSpPr>
        <p:spPr>
          <a:xfrm flipV="1">
            <a:off x="6832780" y="3674491"/>
            <a:ext cx="2149327" cy="6738"/>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35" name="Rectangle: Rounded Corners 34">
            <a:extLst>
              <a:ext uri="{FF2B5EF4-FFF2-40B4-BE49-F238E27FC236}">
                <a16:creationId xmlns:a16="http://schemas.microsoft.com/office/drawing/2014/main" id="{24EA4F96-B84B-34FB-EFAF-1B17FE6D7186}"/>
              </a:ext>
            </a:extLst>
          </p:cNvPr>
          <p:cNvSpPr/>
          <p:nvPr/>
        </p:nvSpPr>
        <p:spPr>
          <a:xfrm>
            <a:off x="150457" y="1023090"/>
            <a:ext cx="8275782" cy="3631467"/>
          </a:xfrm>
          <a:prstGeom prst="roundRect">
            <a:avLst/>
          </a:prstGeom>
          <a:noFill/>
          <a:ln w="38100">
            <a:solidFill>
              <a:schemeClr val="bg2">
                <a:lumMod val="75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a:extLst>
              <a:ext uri="{FF2B5EF4-FFF2-40B4-BE49-F238E27FC236}">
                <a16:creationId xmlns:a16="http://schemas.microsoft.com/office/drawing/2014/main" id="{A49FCC6D-4A91-254A-1E85-EC06A9A19D16}"/>
              </a:ext>
            </a:extLst>
          </p:cNvPr>
          <p:cNvCxnSpPr>
            <a:cxnSpLocks/>
            <a:stCxn id="18" idx="2"/>
            <a:endCxn id="15" idx="0"/>
          </p:cNvCxnSpPr>
          <p:nvPr/>
        </p:nvCxnSpPr>
        <p:spPr>
          <a:xfrm>
            <a:off x="10272672" y="2983191"/>
            <a:ext cx="0" cy="486988"/>
          </a:xfrm>
          <a:prstGeom prst="straightConnector1">
            <a:avLst/>
          </a:prstGeom>
          <a:ln>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3DE80125-A153-E8EB-AFF2-46C005264ACD}"/>
              </a:ext>
            </a:extLst>
          </p:cNvPr>
          <p:cNvCxnSpPr>
            <a:cxnSpLocks/>
            <a:stCxn id="15" idx="2"/>
            <a:endCxn id="19" idx="0"/>
          </p:cNvCxnSpPr>
          <p:nvPr/>
        </p:nvCxnSpPr>
        <p:spPr>
          <a:xfrm flipH="1">
            <a:off x="10270220" y="3878802"/>
            <a:ext cx="2452" cy="540269"/>
          </a:xfrm>
          <a:prstGeom prst="straightConnector1">
            <a:avLst/>
          </a:prstGeom>
          <a:ln>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onnector: Elbow 41">
            <a:extLst>
              <a:ext uri="{FF2B5EF4-FFF2-40B4-BE49-F238E27FC236}">
                <a16:creationId xmlns:a16="http://schemas.microsoft.com/office/drawing/2014/main" id="{9BF1CA55-3551-20E3-3C93-0352AC7391BB}"/>
              </a:ext>
            </a:extLst>
          </p:cNvPr>
          <p:cNvCxnSpPr>
            <a:cxnSpLocks/>
            <a:stCxn id="19" idx="1"/>
            <a:endCxn id="21" idx="3"/>
          </p:cNvCxnSpPr>
          <p:nvPr/>
        </p:nvCxnSpPr>
        <p:spPr>
          <a:xfrm rot="10800000" flipV="1">
            <a:off x="6672611" y="4623383"/>
            <a:ext cx="2307206" cy="870310"/>
          </a:xfrm>
          <a:prstGeom prst="bentConnector3">
            <a:avLst>
              <a:gd name="adj1" fmla="val 1829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A721ECCF-B2E9-7411-0F4E-9D6D9759E4EA}"/>
              </a:ext>
            </a:extLst>
          </p:cNvPr>
          <p:cNvCxnSpPr>
            <a:cxnSpLocks/>
            <a:stCxn id="19" idx="2"/>
            <a:endCxn id="20" idx="0"/>
          </p:cNvCxnSpPr>
          <p:nvPr/>
        </p:nvCxnSpPr>
        <p:spPr>
          <a:xfrm>
            <a:off x="10270220" y="4827694"/>
            <a:ext cx="0" cy="800938"/>
          </a:xfrm>
          <a:prstGeom prst="straightConnector1">
            <a:avLst/>
          </a:prstGeom>
          <a:ln>
            <a:solidFill>
              <a:schemeClr val="bg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a:extLst>
              <a:ext uri="{FF2B5EF4-FFF2-40B4-BE49-F238E27FC236}">
                <a16:creationId xmlns:a16="http://schemas.microsoft.com/office/drawing/2014/main" id="{D38A80BA-EC04-AA36-FD77-8C53F47F71EF}"/>
              </a:ext>
            </a:extLst>
          </p:cNvPr>
          <p:cNvCxnSpPr>
            <a:cxnSpLocks/>
            <a:stCxn id="20" idx="1"/>
            <a:endCxn id="21" idx="3"/>
          </p:cNvCxnSpPr>
          <p:nvPr/>
        </p:nvCxnSpPr>
        <p:spPr>
          <a:xfrm rot="10800000">
            <a:off x="6672612" y="5493694"/>
            <a:ext cx="2590961" cy="33925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B7F0C2E0-55AF-D23C-707E-BADBD47C4DA1}"/>
              </a:ext>
            </a:extLst>
          </p:cNvPr>
          <p:cNvCxnSpPr>
            <a:stCxn id="21" idx="2"/>
            <a:endCxn id="22" idx="0"/>
          </p:cNvCxnSpPr>
          <p:nvPr/>
        </p:nvCxnSpPr>
        <p:spPr>
          <a:xfrm rot="5400000">
            <a:off x="4424993" y="5337417"/>
            <a:ext cx="443396" cy="147103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40821D58-BFF0-27BB-C0B4-43C82C5F0177}"/>
              </a:ext>
            </a:extLst>
          </p:cNvPr>
          <p:cNvCxnSpPr>
            <a:cxnSpLocks/>
            <a:stCxn id="22" idx="3"/>
            <a:endCxn id="23" idx="1"/>
          </p:cNvCxnSpPr>
          <p:nvPr/>
        </p:nvCxnSpPr>
        <p:spPr>
          <a:xfrm flipV="1">
            <a:off x="5102236" y="6498944"/>
            <a:ext cx="61372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7864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1"/>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47"/>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52"/>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5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5" grpId="0" animBg="1"/>
      <p:bldP spid="16" grpId="0" animBg="1"/>
      <p:bldP spid="17" grpId="0" animBg="1"/>
      <p:bldP spid="18" grpId="0" animBg="1"/>
      <p:bldP spid="19" grpId="0" animBg="1"/>
      <p:bldP spid="20" grpId="0" animBg="1"/>
      <p:bldP spid="21" grpId="0" animBg="1"/>
      <p:bldP spid="22" grpId="0" animBg="1"/>
      <p:bldP spid="23" grpId="0" animBg="1"/>
      <p:bldP spid="3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D2BCC51-6700-AB30-11BE-3553C06A88B8}"/>
              </a:ext>
            </a:extLst>
          </p:cNvPr>
          <p:cNvSpPr>
            <a:spLocks noGrp="1"/>
          </p:cNvSpPr>
          <p:nvPr>
            <p:ph type="title"/>
          </p:nvPr>
        </p:nvSpPr>
        <p:spPr>
          <a:xfrm>
            <a:off x="1398472" y="390243"/>
            <a:ext cx="3246120" cy="631571"/>
          </a:xfrm>
        </p:spPr>
        <p:txBody>
          <a:bodyPr>
            <a:normAutofit fontScale="90000"/>
          </a:bodyPr>
          <a:lstStyle/>
          <a:p>
            <a:pPr algn="ctr"/>
            <a:r>
              <a:rPr lang="en-US" sz="2800" dirty="0">
                <a:latin typeface="TeXGyrePagella" panose="00000500000000000000" pitchFamily="50" charset="0"/>
              </a:rPr>
              <a:t>Training Result</a:t>
            </a:r>
            <a:br>
              <a:rPr lang="en-US" sz="2800" dirty="0">
                <a:latin typeface="TeXGyrePagella" panose="00000500000000000000" pitchFamily="50" charset="0"/>
              </a:rPr>
            </a:br>
            <a:r>
              <a:rPr lang="en-US" sz="2800" dirty="0">
                <a:latin typeface="TeXGyrePagella" panose="00000500000000000000" pitchFamily="50" charset="0"/>
              </a:rPr>
              <a:t>(Detection)</a:t>
            </a:r>
          </a:p>
        </p:txBody>
      </p:sp>
      <p:sp>
        <p:nvSpPr>
          <p:cNvPr id="6" name="AutoShape 2">
            <a:extLst>
              <a:ext uri="{FF2B5EF4-FFF2-40B4-BE49-F238E27FC236}">
                <a16:creationId xmlns:a16="http://schemas.microsoft.com/office/drawing/2014/main" id="{84FE5C42-DE64-4E1C-5B4E-64EE000D0F1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descr="A graph of a line&#10;&#10;Description automatically generated">
            <a:extLst>
              <a:ext uri="{FF2B5EF4-FFF2-40B4-BE49-F238E27FC236}">
                <a16:creationId xmlns:a16="http://schemas.microsoft.com/office/drawing/2014/main" id="{E5338F67-546E-7971-3D4F-CBA57DB020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87369"/>
            <a:ext cx="6113049" cy="3883261"/>
          </a:xfrm>
          <a:prstGeom prst="rect">
            <a:avLst/>
          </a:prstGeom>
        </p:spPr>
      </p:pic>
      <p:sp>
        <p:nvSpPr>
          <p:cNvPr id="11" name="Title 1">
            <a:extLst>
              <a:ext uri="{FF2B5EF4-FFF2-40B4-BE49-F238E27FC236}">
                <a16:creationId xmlns:a16="http://schemas.microsoft.com/office/drawing/2014/main" id="{5D879E2F-1877-965A-E4AA-E23F62CBC825}"/>
              </a:ext>
            </a:extLst>
          </p:cNvPr>
          <p:cNvSpPr txBox="1">
            <a:spLocks/>
          </p:cNvSpPr>
          <p:nvPr/>
        </p:nvSpPr>
        <p:spPr>
          <a:xfrm>
            <a:off x="7697319" y="390243"/>
            <a:ext cx="3246120" cy="631571"/>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a:latin typeface="TeXGyrePagella" panose="00000500000000000000" pitchFamily="50" charset="0"/>
              </a:rPr>
              <a:t>Test Result </a:t>
            </a:r>
          </a:p>
          <a:p>
            <a:pPr algn="ctr"/>
            <a:r>
              <a:rPr lang="en-US" sz="2800" dirty="0">
                <a:latin typeface="TeXGyrePagella" panose="00000500000000000000" pitchFamily="50" charset="0"/>
              </a:rPr>
              <a:t>(Detection)</a:t>
            </a:r>
          </a:p>
        </p:txBody>
      </p:sp>
      <p:grpSp>
        <p:nvGrpSpPr>
          <p:cNvPr id="13" name="Group 12">
            <a:extLst>
              <a:ext uri="{FF2B5EF4-FFF2-40B4-BE49-F238E27FC236}">
                <a16:creationId xmlns:a16="http://schemas.microsoft.com/office/drawing/2014/main" id="{11921676-03DB-CEFE-3920-A04C1E67DFAF}"/>
              </a:ext>
            </a:extLst>
          </p:cNvPr>
          <p:cNvGrpSpPr/>
          <p:nvPr/>
        </p:nvGrpSpPr>
        <p:grpSpPr>
          <a:xfrm>
            <a:off x="6034115" y="1487369"/>
            <a:ext cx="6022534" cy="3955303"/>
            <a:chOff x="6034115" y="1487369"/>
            <a:chExt cx="6022534" cy="3955303"/>
          </a:xfrm>
        </p:grpSpPr>
        <p:pic>
          <p:nvPicPr>
            <p:cNvPr id="10" name="Picture 9" descr="A graph of a number of people&#10;&#10;Description automatically generated with medium confidence">
              <a:extLst>
                <a:ext uri="{FF2B5EF4-FFF2-40B4-BE49-F238E27FC236}">
                  <a16:creationId xmlns:a16="http://schemas.microsoft.com/office/drawing/2014/main" id="{45F6C24C-5596-2D19-F70B-9F6441E7A93C}"/>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833" b="99129" l="458" r="98055">
                          <a14:foregroundMark x1="4805" y1="4181" x2="2403" y2="12892"/>
                          <a14:foregroundMark x1="2403" y1="12892" x2="2860" y2="93031"/>
                          <a14:foregroundMark x1="2860" y1="93031" x2="8009" y2="90418"/>
                          <a14:foregroundMark x1="8009" y1="90418" x2="9382" y2="82753"/>
                          <a14:foregroundMark x1="9963" y1="73868" x2="14188" y2="9233"/>
                          <a14:foregroundMark x1="9382" y1="82753" x2="9617" y2="79163"/>
                          <a14:foregroundMark x1="14188" y1="9233" x2="10297" y2="3833"/>
                          <a14:foregroundMark x1="10297" y1="3833" x2="4348" y2="5575"/>
                          <a14:foregroundMark x1="96682" y1="23345" x2="35812" y2="4181"/>
                          <a14:foregroundMark x1="35812" y1="4181" x2="41762" y2="1220"/>
                          <a14:foregroundMark x1="41762" y1="1220" x2="98169" y2="8362"/>
                          <a14:foregroundMark x1="98169" y1="8362" x2="93478" y2="22648"/>
                          <a14:foregroundMark x1="94050" y1="39895" x2="81579" y2="42334"/>
                          <a14:foregroundMark x1="81579" y1="42334" x2="79291" y2="50523"/>
                          <a14:foregroundMark x1="79291" y1="50523" x2="92220" y2="53136"/>
                          <a14:foregroundMark x1="92220" y1="53136" x2="89359" y2="40070"/>
                          <a14:foregroundMark x1="89359" y1="40070" x2="85927" y2="37456"/>
                          <a14:foregroundMark x1="91190" y1="94077" x2="46796" y2="88502"/>
                          <a14:foregroundMark x1="46796" y1="88502" x2="9840" y2="89547"/>
                          <a14:foregroundMark x1="9840" y1="89547" x2="4462" y2="93728"/>
                          <a14:foregroundMark x1="4462" y1="93728" x2="9611" y2="97909"/>
                          <a14:foregroundMark x1="9611" y1="97909" x2="21167" y2="98606"/>
                          <a14:foregroundMark x1="21167" y1="98606" x2="94165" y2="91812"/>
                          <a14:foregroundMark x1="94165" y1="91812" x2="95538" y2="90767"/>
                          <a14:foregroundMark x1="99542" y1="92683" x2="93021" y2="99303"/>
                          <a14:foregroundMark x1="93021" y1="99303" x2="86384" y2="98955"/>
                          <a14:foregroundMark x1="1259" y1="5226" x2="458" y2="17247"/>
                          <a14:foregroundMark x1="83066" y1="45819" x2="90503" y2="46864"/>
                          <a14:foregroundMark x1="90503" y1="46864" x2="90389" y2="46690"/>
                          <a14:foregroundMark x1="11327" y1="88153" x2="29176" y2="89547"/>
                          <a14:foregroundMark x1="29176" y1="89547" x2="40732" y2="87979"/>
                          <a14:foregroundMark x1="40732" y1="87979" x2="48055" y2="88676"/>
                          <a14:foregroundMark x1="48055" y1="88676" x2="53318" y2="88502"/>
                          <a14:foregroundMark x1="53318" y1="88502" x2="59153" y2="88850"/>
                          <a14:foregroundMark x1="59153" y1="88850" x2="65789" y2="87456"/>
                          <a14:foregroundMark x1="65789" y1="87456" x2="79748" y2="89547"/>
                          <a14:foregroundMark x1="79748" y1="89547" x2="91876" y2="88502"/>
                          <a14:foregroundMark x1="91876" y1="88502" x2="95195" y2="81882"/>
                          <a14:foregroundMark x1="95195" y1="81882" x2="95881" y2="71603"/>
                          <a14:foregroundMark x1="6751" y1="11672" x2="6865" y2="86934"/>
                          <a14:foregroundMark x1="6865" y1="10279" x2="6522" y2="82927"/>
                          <a14:foregroundMark x1="6522" y1="82927" x2="6865" y2="84321"/>
                          <a14:backgroundMark x1="11899" y1="81707" x2="23227" y2="80836"/>
                          <a14:backgroundMark x1="23227" y1="80836" x2="28490" y2="81882"/>
                          <a14:backgroundMark x1="28490" y1="81882" x2="53204" y2="75610"/>
                          <a14:backgroundMark x1="53204" y1="75610" x2="59840" y2="76829"/>
                          <a14:backgroundMark x1="59840" y1="76829" x2="65332" y2="75261"/>
                          <a14:backgroundMark x1="65332" y1="75261" x2="70137" y2="71080"/>
                          <a14:backgroundMark x1="70137" y1="71080" x2="78146" y2="72822"/>
                          <a14:backgroundMark x1="78146" y1="72822" x2="85927" y2="70209"/>
                          <a14:backgroundMark x1="85927" y1="70209" x2="89703" y2="70209"/>
                          <a14:backgroundMark x1="90961" y1="78746" x2="86041" y2="75958"/>
                          <a14:backgroundMark x1="86041" y1="75958" x2="13730" y2="83972"/>
                          <a14:backgroundMark x1="13730" y1="83972" x2="12014" y2="83275"/>
                          <a14:backgroundMark x1="12014" y1="82404" x2="10755" y2="79268"/>
                          <a14:backgroundMark x1="10641" y1="73868" x2="10641" y2="76132"/>
                          <a14:backgroundMark x1="91419" y1="71254" x2="89588" y2="71080"/>
                          <a14:backgroundMark x1="91762" y1="77875" x2="89588" y2="77875"/>
                          <a14:backgroundMark x1="11213" y1="79791" x2="10755" y2="78920"/>
                          <a14:backgroundMark x1="11785" y1="76132" x2="11098" y2="79791"/>
                          <a14:backgroundMark x1="10984" y1="80139" x2="10755" y2="77875"/>
                        </a14:backgroundRemoval>
                      </a14:imgEffect>
                    </a14:imgLayer>
                  </a14:imgProps>
                </a:ext>
                <a:ext uri="{28A0092B-C50C-407E-A947-70E740481C1C}">
                  <a14:useLocalDpi xmlns:a14="http://schemas.microsoft.com/office/drawing/2010/main" val="0"/>
                </a:ext>
              </a:extLst>
            </a:blip>
            <a:stretch>
              <a:fillRect/>
            </a:stretch>
          </p:blipFill>
          <p:spPr>
            <a:xfrm>
              <a:off x="6034115" y="1487369"/>
              <a:ext cx="6022534" cy="3955303"/>
            </a:xfrm>
            <a:prstGeom prst="rect">
              <a:avLst/>
            </a:prstGeom>
          </p:spPr>
        </p:pic>
        <p:sp>
          <p:nvSpPr>
            <p:cNvPr id="12" name="Rectangle 11">
              <a:extLst>
                <a:ext uri="{FF2B5EF4-FFF2-40B4-BE49-F238E27FC236}">
                  <a16:creationId xmlns:a16="http://schemas.microsoft.com/office/drawing/2014/main" id="{7211DF0A-D21E-02BD-66D8-5A78BED9975F}"/>
                </a:ext>
              </a:extLst>
            </p:cNvPr>
            <p:cNvSpPr/>
            <p:nvPr/>
          </p:nvSpPr>
          <p:spPr>
            <a:xfrm>
              <a:off x="9867900" y="2852634"/>
              <a:ext cx="1866900" cy="122477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Rounded Corners 13">
            <a:extLst>
              <a:ext uri="{FF2B5EF4-FFF2-40B4-BE49-F238E27FC236}">
                <a16:creationId xmlns:a16="http://schemas.microsoft.com/office/drawing/2014/main" id="{139B9166-0087-DFA1-57BB-8B5077AB9701}"/>
              </a:ext>
            </a:extLst>
          </p:cNvPr>
          <p:cNvSpPr/>
          <p:nvPr/>
        </p:nvSpPr>
        <p:spPr>
          <a:xfrm>
            <a:off x="975562" y="5662488"/>
            <a:ext cx="845820" cy="106680"/>
          </a:xfrm>
          <a:prstGeom prst="roundRect">
            <a:avLst/>
          </a:prstGeom>
          <a:solidFill>
            <a:srgbClr val="438CC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BB2B41DA-F663-11B5-EE46-EB342F798E24}"/>
              </a:ext>
            </a:extLst>
          </p:cNvPr>
          <p:cNvSpPr/>
          <p:nvPr/>
        </p:nvSpPr>
        <p:spPr>
          <a:xfrm>
            <a:off x="975562" y="6014524"/>
            <a:ext cx="845820" cy="106680"/>
          </a:xfrm>
          <a:prstGeom prst="roundRect">
            <a:avLst/>
          </a:prstGeom>
          <a:solidFill>
            <a:srgbClr val="F97A0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8E1FFFD0-1ADA-D635-04B1-224B1951ADD6}"/>
              </a:ext>
            </a:extLst>
          </p:cNvPr>
          <p:cNvSpPr/>
          <p:nvPr/>
        </p:nvSpPr>
        <p:spPr>
          <a:xfrm>
            <a:off x="7889297" y="5662488"/>
            <a:ext cx="845820" cy="106680"/>
          </a:xfrm>
          <a:prstGeom prst="roundRect">
            <a:avLst/>
          </a:prstGeom>
          <a:solidFill>
            <a:srgbClr val="31A3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8BFBAD44-FC88-3395-BC56-A04EDB78DAD7}"/>
              </a:ext>
            </a:extLst>
          </p:cNvPr>
          <p:cNvSpPr/>
          <p:nvPr/>
        </p:nvSpPr>
        <p:spPr>
          <a:xfrm>
            <a:off x="7889297" y="5961184"/>
            <a:ext cx="845820" cy="106680"/>
          </a:xfrm>
          <a:prstGeom prst="roundRect">
            <a:avLst/>
          </a:prstGeom>
          <a:solidFill>
            <a:srgbClr val="F97A0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8DA397B9-42DD-9911-D1D5-B6B984C108AA}"/>
              </a:ext>
            </a:extLst>
          </p:cNvPr>
          <p:cNvSpPr txBox="1"/>
          <p:nvPr/>
        </p:nvSpPr>
        <p:spPr>
          <a:xfrm>
            <a:off x="1961160" y="5542521"/>
            <a:ext cx="1237005" cy="369332"/>
          </a:xfrm>
          <a:prstGeom prst="rect">
            <a:avLst/>
          </a:prstGeom>
          <a:noFill/>
        </p:spPr>
        <p:txBody>
          <a:bodyPr wrap="none" rtlCol="0">
            <a:spAutoFit/>
          </a:bodyPr>
          <a:lstStyle/>
          <a:p>
            <a:r>
              <a:rPr lang="en-US" dirty="0">
                <a:latin typeface="TeXGyrePagella" panose="00000500000000000000" pitchFamily="50" charset="0"/>
              </a:rPr>
              <a:t>Train Loss</a:t>
            </a:r>
          </a:p>
        </p:txBody>
      </p:sp>
      <p:sp>
        <p:nvSpPr>
          <p:cNvPr id="19" name="TextBox 18">
            <a:extLst>
              <a:ext uri="{FF2B5EF4-FFF2-40B4-BE49-F238E27FC236}">
                <a16:creationId xmlns:a16="http://schemas.microsoft.com/office/drawing/2014/main" id="{E971F79F-6A71-A534-98B9-F33E3896696A}"/>
              </a:ext>
            </a:extLst>
          </p:cNvPr>
          <p:cNvSpPr txBox="1"/>
          <p:nvPr/>
        </p:nvSpPr>
        <p:spPr>
          <a:xfrm>
            <a:off x="1962097" y="5883198"/>
            <a:ext cx="1760931" cy="369332"/>
          </a:xfrm>
          <a:prstGeom prst="rect">
            <a:avLst/>
          </a:prstGeom>
          <a:noFill/>
        </p:spPr>
        <p:txBody>
          <a:bodyPr wrap="none" rtlCol="0">
            <a:spAutoFit/>
          </a:bodyPr>
          <a:lstStyle/>
          <a:p>
            <a:r>
              <a:rPr lang="en-US" dirty="0">
                <a:latin typeface="TeXGyrePagella" panose="00000500000000000000" pitchFamily="50" charset="0"/>
              </a:rPr>
              <a:t>Validation Loss</a:t>
            </a:r>
          </a:p>
        </p:txBody>
      </p:sp>
      <p:sp>
        <p:nvSpPr>
          <p:cNvPr id="20" name="TextBox 19">
            <a:extLst>
              <a:ext uri="{FF2B5EF4-FFF2-40B4-BE49-F238E27FC236}">
                <a16:creationId xmlns:a16="http://schemas.microsoft.com/office/drawing/2014/main" id="{940887AF-5423-C0C7-16B8-8842A87336D9}"/>
              </a:ext>
            </a:extLst>
          </p:cNvPr>
          <p:cNvSpPr txBox="1"/>
          <p:nvPr/>
        </p:nvSpPr>
        <p:spPr>
          <a:xfrm>
            <a:off x="8855616" y="5822066"/>
            <a:ext cx="1374287" cy="369332"/>
          </a:xfrm>
          <a:prstGeom prst="rect">
            <a:avLst/>
          </a:prstGeom>
          <a:noFill/>
        </p:spPr>
        <p:txBody>
          <a:bodyPr wrap="none" rtlCol="0">
            <a:spAutoFit/>
          </a:bodyPr>
          <a:lstStyle/>
          <a:p>
            <a:r>
              <a:rPr lang="en-US" dirty="0">
                <a:latin typeface="TeXGyrePagella" panose="00000500000000000000" pitchFamily="50" charset="0"/>
              </a:rPr>
              <a:t>Recall@0.50</a:t>
            </a:r>
          </a:p>
        </p:txBody>
      </p:sp>
      <p:sp>
        <p:nvSpPr>
          <p:cNvPr id="21" name="TextBox 20">
            <a:extLst>
              <a:ext uri="{FF2B5EF4-FFF2-40B4-BE49-F238E27FC236}">
                <a16:creationId xmlns:a16="http://schemas.microsoft.com/office/drawing/2014/main" id="{91038F6F-58F7-9389-1E70-285D682AC08B}"/>
              </a:ext>
            </a:extLst>
          </p:cNvPr>
          <p:cNvSpPr txBox="1"/>
          <p:nvPr/>
        </p:nvSpPr>
        <p:spPr>
          <a:xfrm>
            <a:off x="8859127" y="5538895"/>
            <a:ext cx="1284326" cy="369332"/>
          </a:xfrm>
          <a:prstGeom prst="rect">
            <a:avLst/>
          </a:prstGeom>
          <a:noFill/>
        </p:spPr>
        <p:txBody>
          <a:bodyPr wrap="none" rtlCol="0">
            <a:spAutoFit/>
          </a:bodyPr>
          <a:lstStyle/>
          <a:p>
            <a:r>
              <a:rPr lang="en-US" dirty="0">
                <a:latin typeface="TeXGyrePagella" panose="00000500000000000000" pitchFamily="50" charset="0"/>
              </a:rPr>
              <a:t>mAP@0.50</a:t>
            </a:r>
          </a:p>
        </p:txBody>
      </p:sp>
    </p:spTree>
    <p:extLst>
      <p:ext uri="{BB962C8B-B14F-4D97-AF65-F5344CB8AC3E}">
        <p14:creationId xmlns:p14="http://schemas.microsoft.com/office/powerpoint/2010/main" val="309658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02082-AD0A-7768-0EF6-2F56EB21AF31}"/>
              </a:ext>
            </a:extLst>
          </p:cNvPr>
          <p:cNvSpPr>
            <a:spLocks noGrp="1"/>
          </p:cNvSpPr>
          <p:nvPr>
            <p:ph type="title"/>
          </p:nvPr>
        </p:nvSpPr>
        <p:spPr>
          <a:xfrm>
            <a:off x="5468112" y="144797"/>
            <a:ext cx="4398264" cy="631571"/>
          </a:xfrm>
        </p:spPr>
        <p:txBody>
          <a:bodyPr>
            <a:normAutofit/>
          </a:bodyPr>
          <a:lstStyle/>
          <a:p>
            <a:pPr algn="ctr"/>
            <a:r>
              <a:rPr lang="en-US" sz="2800" dirty="0">
                <a:latin typeface="TeXGyrePagella" panose="00000500000000000000" pitchFamily="50" charset="0"/>
              </a:rPr>
              <a:t>Visual Result (Detection)</a:t>
            </a:r>
          </a:p>
        </p:txBody>
      </p:sp>
      <p:pic>
        <p:nvPicPr>
          <p:cNvPr id="4" name="Picture 3" descr="Cars on a road at night&#10;&#10;Description automatically generated">
            <a:extLst>
              <a:ext uri="{FF2B5EF4-FFF2-40B4-BE49-F238E27FC236}">
                <a16:creationId xmlns:a16="http://schemas.microsoft.com/office/drawing/2014/main" id="{10D4E865-55B7-E5DA-91CB-87C9E7A258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5766" y="1081303"/>
            <a:ext cx="9247463" cy="5201697"/>
          </a:xfrm>
          <a:prstGeom prst="rect">
            <a:avLst/>
          </a:prstGeom>
        </p:spPr>
      </p:pic>
      <p:graphicFrame>
        <p:nvGraphicFramePr>
          <p:cNvPr id="3" name="Table 2">
            <a:extLst>
              <a:ext uri="{FF2B5EF4-FFF2-40B4-BE49-F238E27FC236}">
                <a16:creationId xmlns:a16="http://schemas.microsoft.com/office/drawing/2014/main" id="{5762C60E-9A8E-2EF2-9CD1-0C535A52CA4C}"/>
              </a:ext>
            </a:extLst>
          </p:cNvPr>
          <p:cNvGraphicFramePr>
            <a:graphicFrameLocks noGrp="1"/>
          </p:cNvGraphicFramePr>
          <p:nvPr>
            <p:extLst>
              <p:ext uri="{D42A27DB-BD31-4B8C-83A1-F6EECF244321}">
                <p14:modId xmlns:p14="http://schemas.microsoft.com/office/powerpoint/2010/main" val="2605236655"/>
              </p:ext>
            </p:extLst>
          </p:nvPr>
        </p:nvGraphicFramePr>
        <p:xfrm>
          <a:off x="228771" y="2050950"/>
          <a:ext cx="2349837" cy="1378050"/>
        </p:xfrm>
        <a:graphic>
          <a:graphicData uri="http://schemas.openxmlformats.org/drawingml/2006/table">
            <a:tbl>
              <a:tblPr firstRow="1" bandRow="1">
                <a:tableStyleId>{2D5ABB26-0587-4C30-8999-92F81FD0307C}</a:tableStyleId>
              </a:tblPr>
              <a:tblGrid>
                <a:gridCol w="1225125">
                  <a:extLst>
                    <a:ext uri="{9D8B030D-6E8A-4147-A177-3AD203B41FA5}">
                      <a16:colId xmlns:a16="http://schemas.microsoft.com/office/drawing/2014/main" val="1164687818"/>
                    </a:ext>
                  </a:extLst>
                </a:gridCol>
                <a:gridCol w="1124712">
                  <a:extLst>
                    <a:ext uri="{9D8B030D-6E8A-4147-A177-3AD203B41FA5}">
                      <a16:colId xmlns:a16="http://schemas.microsoft.com/office/drawing/2014/main" val="1741455160"/>
                    </a:ext>
                  </a:extLst>
                </a:gridCol>
              </a:tblGrid>
              <a:tr h="800198">
                <a:tc>
                  <a:txBody>
                    <a:bodyPr/>
                    <a:lstStyle/>
                    <a:p>
                      <a:r>
                        <a:rPr lang="en-US" sz="1600" dirty="0">
                          <a:latin typeface="TeXGyrePagella" panose="00000500000000000000" pitchFamily="50" charset="0"/>
                        </a:rPr>
                        <a:t>Default YOLO NAS</a:t>
                      </a:r>
                    </a:p>
                  </a:txBody>
                  <a:tcPr/>
                </a:tc>
                <a:tc>
                  <a:txBody>
                    <a:bodyPr/>
                    <a:lstStyle/>
                    <a:p>
                      <a:r>
                        <a:rPr lang="en-US" sz="1600" dirty="0">
                          <a:latin typeface="TeXGyrePagella" panose="00000500000000000000" pitchFamily="50" charset="0"/>
                        </a:rPr>
                        <a:t>Finetuned YOLO NAS</a:t>
                      </a:r>
                    </a:p>
                  </a:txBody>
                  <a:tcPr/>
                </a:tc>
                <a:extLst>
                  <a:ext uri="{0D108BD9-81ED-4DB2-BD59-A6C34878D82A}">
                    <a16:rowId xmlns:a16="http://schemas.microsoft.com/office/drawing/2014/main" val="3183042664"/>
                  </a:ext>
                </a:extLst>
              </a:tr>
              <a:tr h="555090">
                <a:tc>
                  <a:txBody>
                    <a:bodyPr/>
                    <a:lstStyle/>
                    <a:p>
                      <a:pPr algn="ctr"/>
                      <a:r>
                        <a:rPr lang="en-US" sz="2000" b="1" dirty="0">
                          <a:solidFill>
                            <a:srgbClr val="2B12FA"/>
                          </a:solidFill>
                          <a:latin typeface="TeXGyrePagella" panose="00000500000000000000" pitchFamily="50" charset="0"/>
                        </a:rPr>
                        <a:t>0.735</a:t>
                      </a:r>
                    </a:p>
                  </a:txBody>
                  <a:tcPr anchor="ctr"/>
                </a:tc>
                <a:tc>
                  <a:txBody>
                    <a:bodyPr/>
                    <a:lstStyle/>
                    <a:p>
                      <a:pPr algn="ctr"/>
                      <a:r>
                        <a:rPr lang="en-US" sz="2000" b="1" dirty="0">
                          <a:solidFill>
                            <a:srgbClr val="00B050"/>
                          </a:solidFill>
                          <a:latin typeface="TeXGyrePagella" panose="00000500000000000000" pitchFamily="50" charset="0"/>
                        </a:rPr>
                        <a:t>0.973</a:t>
                      </a:r>
                    </a:p>
                  </a:txBody>
                  <a:tcPr anchor="ctr"/>
                </a:tc>
                <a:extLst>
                  <a:ext uri="{0D108BD9-81ED-4DB2-BD59-A6C34878D82A}">
                    <a16:rowId xmlns:a16="http://schemas.microsoft.com/office/drawing/2014/main" val="4004168419"/>
                  </a:ext>
                </a:extLst>
              </a:tr>
            </a:tbl>
          </a:graphicData>
        </a:graphic>
      </p:graphicFrame>
      <p:sp>
        <p:nvSpPr>
          <p:cNvPr id="5" name="TextBox 4">
            <a:extLst>
              <a:ext uri="{FF2B5EF4-FFF2-40B4-BE49-F238E27FC236}">
                <a16:creationId xmlns:a16="http://schemas.microsoft.com/office/drawing/2014/main" id="{EE49010E-329F-D7EA-1C81-CCDC65B2D1E6}"/>
              </a:ext>
            </a:extLst>
          </p:cNvPr>
          <p:cNvSpPr txBox="1"/>
          <p:nvPr/>
        </p:nvSpPr>
        <p:spPr>
          <a:xfrm>
            <a:off x="456955" y="1373911"/>
            <a:ext cx="1893467" cy="523220"/>
          </a:xfrm>
          <a:prstGeom prst="rect">
            <a:avLst/>
          </a:prstGeom>
          <a:noFill/>
        </p:spPr>
        <p:txBody>
          <a:bodyPr wrap="none" rtlCol="0">
            <a:spAutoFit/>
          </a:bodyPr>
          <a:lstStyle/>
          <a:p>
            <a:r>
              <a:rPr lang="en-US" sz="2800" dirty="0">
                <a:solidFill>
                  <a:schemeClr val="accent1">
                    <a:lumMod val="60000"/>
                    <a:lumOff val="40000"/>
                  </a:schemeClr>
                </a:solidFill>
                <a:latin typeface="TeXGyrePagella" panose="00000500000000000000" pitchFamily="50" charset="0"/>
              </a:rPr>
              <a:t>mAP@0.50</a:t>
            </a:r>
          </a:p>
        </p:txBody>
      </p:sp>
    </p:spTree>
    <p:extLst>
      <p:ext uri="{BB962C8B-B14F-4D97-AF65-F5344CB8AC3E}">
        <p14:creationId xmlns:p14="http://schemas.microsoft.com/office/powerpoint/2010/main" val="1987813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02082-AD0A-7768-0EF6-2F56EB21AF31}"/>
              </a:ext>
            </a:extLst>
          </p:cNvPr>
          <p:cNvSpPr>
            <a:spLocks noGrp="1"/>
          </p:cNvSpPr>
          <p:nvPr>
            <p:ph type="title"/>
          </p:nvPr>
        </p:nvSpPr>
        <p:spPr>
          <a:xfrm>
            <a:off x="3694176" y="250507"/>
            <a:ext cx="5803034" cy="631571"/>
          </a:xfrm>
        </p:spPr>
        <p:txBody>
          <a:bodyPr>
            <a:normAutofit/>
          </a:bodyPr>
          <a:lstStyle/>
          <a:p>
            <a:r>
              <a:rPr lang="en-US" sz="2800" dirty="0">
                <a:latin typeface="TeXGyrePagella" panose="00000500000000000000" pitchFamily="50" charset="0"/>
              </a:rPr>
              <a:t>Results (Detection  and Tracking)</a:t>
            </a:r>
          </a:p>
        </p:txBody>
      </p:sp>
      <p:pic>
        <p:nvPicPr>
          <p:cNvPr id="5" name="Picture 4" descr="A highway with cars on it&#10;&#10;Description automatically generated">
            <a:extLst>
              <a:ext uri="{FF2B5EF4-FFF2-40B4-BE49-F238E27FC236}">
                <a16:creationId xmlns:a16="http://schemas.microsoft.com/office/drawing/2014/main" id="{7833255C-FECA-5084-1C9B-341B215B4F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24656" y="1147509"/>
            <a:ext cx="5926552" cy="3333686"/>
          </a:xfrm>
          <a:prstGeom prst="rect">
            <a:avLst/>
          </a:prstGeom>
        </p:spPr>
      </p:pic>
      <p:pic>
        <p:nvPicPr>
          <p:cNvPr id="7" name="Picture 6" descr="A highway with cars on it&#10;&#10;Description automatically generated">
            <a:extLst>
              <a:ext uri="{FF2B5EF4-FFF2-40B4-BE49-F238E27FC236}">
                <a16:creationId xmlns:a16="http://schemas.microsoft.com/office/drawing/2014/main" id="{1D510810-6357-9968-EFFF-737443D6F7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083" y="1147510"/>
            <a:ext cx="5860409" cy="3301364"/>
          </a:xfrm>
          <a:prstGeom prst="rect">
            <a:avLst/>
          </a:prstGeom>
        </p:spPr>
      </p:pic>
      <p:grpSp>
        <p:nvGrpSpPr>
          <p:cNvPr id="6" name="Group 5">
            <a:extLst>
              <a:ext uri="{FF2B5EF4-FFF2-40B4-BE49-F238E27FC236}">
                <a16:creationId xmlns:a16="http://schemas.microsoft.com/office/drawing/2014/main" id="{73858376-A699-38F6-03F8-0E1B4F1F408A}"/>
              </a:ext>
            </a:extLst>
          </p:cNvPr>
          <p:cNvGrpSpPr/>
          <p:nvPr/>
        </p:nvGrpSpPr>
        <p:grpSpPr>
          <a:xfrm>
            <a:off x="1710790" y="4667180"/>
            <a:ext cx="9344306" cy="2102250"/>
            <a:chOff x="1710790" y="4667180"/>
            <a:chExt cx="9344306" cy="2102250"/>
          </a:xfrm>
        </p:grpSpPr>
        <p:sp>
          <p:nvSpPr>
            <p:cNvPr id="8" name="TextBox 7">
              <a:extLst>
                <a:ext uri="{FF2B5EF4-FFF2-40B4-BE49-F238E27FC236}">
                  <a16:creationId xmlns:a16="http://schemas.microsoft.com/office/drawing/2014/main" id="{8DE85860-B7F8-D8DE-F684-C7C4C3E626F6}"/>
                </a:ext>
              </a:extLst>
            </p:cNvPr>
            <p:cNvSpPr txBox="1"/>
            <p:nvPr/>
          </p:nvSpPr>
          <p:spPr>
            <a:xfrm>
              <a:off x="3792869" y="6400098"/>
              <a:ext cx="4606261" cy="369332"/>
            </a:xfrm>
            <a:prstGeom prst="rect">
              <a:avLst/>
            </a:prstGeom>
            <a:noFill/>
          </p:spPr>
          <p:txBody>
            <a:bodyPr wrap="none" rtlCol="0">
              <a:spAutoFit/>
            </a:bodyPr>
            <a:lstStyle/>
            <a:p>
              <a:r>
                <a:rPr lang="en-US" i="1" dirty="0">
                  <a:latin typeface="TeXGyrePagella" panose="00000500000000000000" pitchFamily="50" charset="0"/>
                </a:rPr>
                <a:t>We will make our codes public after the project.</a:t>
              </a:r>
            </a:p>
          </p:txBody>
        </p:sp>
        <p:sp>
          <p:nvSpPr>
            <p:cNvPr id="9" name="TextBox 8">
              <a:extLst>
                <a:ext uri="{FF2B5EF4-FFF2-40B4-BE49-F238E27FC236}">
                  <a16:creationId xmlns:a16="http://schemas.microsoft.com/office/drawing/2014/main" id="{67F3F9BD-0C4C-A430-7AC2-55784361BB72}"/>
                </a:ext>
              </a:extLst>
            </p:cNvPr>
            <p:cNvSpPr txBox="1"/>
            <p:nvPr/>
          </p:nvSpPr>
          <p:spPr>
            <a:xfrm>
              <a:off x="1861513" y="6058549"/>
              <a:ext cx="5543441" cy="369332"/>
            </a:xfrm>
            <a:prstGeom prst="rect">
              <a:avLst/>
            </a:prstGeom>
            <a:noFill/>
          </p:spPr>
          <p:txBody>
            <a:bodyPr wrap="none" rtlCol="0">
              <a:spAutoFit/>
            </a:bodyPr>
            <a:lstStyle/>
            <a:p>
              <a:r>
                <a:rPr lang="en-US" b="1" dirty="0">
                  <a:latin typeface="TeXGyrePagella" panose="00000500000000000000" pitchFamily="50" charset="0"/>
                </a:rPr>
                <a:t>Work Remaining: </a:t>
              </a:r>
              <a:r>
                <a:rPr lang="en-US" dirty="0">
                  <a:latin typeface="TeXGyrePagella" panose="00000500000000000000" pitchFamily="50" charset="0"/>
                </a:rPr>
                <a:t>Organizing codes, Report Writing</a:t>
              </a:r>
            </a:p>
          </p:txBody>
        </p:sp>
        <p:sp>
          <p:nvSpPr>
            <p:cNvPr id="3" name="TextBox 2">
              <a:extLst>
                <a:ext uri="{FF2B5EF4-FFF2-40B4-BE49-F238E27FC236}">
                  <a16:creationId xmlns:a16="http://schemas.microsoft.com/office/drawing/2014/main" id="{9E404E41-4DC5-1DC2-C80D-F467EAE17B93}"/>
                </a:ext>
              </a:extLst>
            </p:cNvPr>
            <p:cNvSpPr txBox="1"/>
            <p:nvPr/>
          </p:nvSpPr>
          <p:spPr>
            <a:xfrm>
              <a:off x="1710790" y="4667180"/>
              <a:ext cx="9344306" cy="1200329"/>
            </a:xfrm>
            <a:prstGeom prst="rect">
              <a:avLst/>
            </a:prstGeom>
            <a:noFill/>
          </p:spPr>
          <p:txBody>
            <a:bodyPr wrap="square" rtlCol="0">
              <a:spAutoFit/>
            </a:bodyPr>
            <a:lstStyle/>
            <a:p>
              <a:r>
                <a:rPr lang="en-US" b="1" dirty="0">
                  <a:latin typeface="TeXGyrePagella" panose="00000500000000000000" pitchFamily="50" charset="0"/>
                </a:rPr>
                <a:t>Summary:</a:t>
              </a:r>
            </a:p>
            <a:p>
              <a:pPr marL="285750" indent="-285750">
                <a:buFont typeface="Arial" panose="020B0604020202020204" pitchFamily="34" charset="0"/>
                <a:buChar char="•"/>
              </a:pPr>
              <a:r>
                <a:rPr lang="en-US" b="1" dirty="0">
                  <a:latin typeface="TeXGyrePagella" panose="00000500000000000000" pitchFamily="50" charset="0"/>
                </a:rPr>
                <a:t> </a:t>
              </a:r>
              <a:r>
                <a:rPr lang="en-US" dirty="0">
                  <a:latin typeface="TeXGyrePagella" panose="00000500000000000000" pitchFamily="50" charset="0"/>
                </a:rPr>
                <a:t>Finetuned state-of-the-art YOLO NAS model for 2D object detection with the largest autonomous vehicle detection dataset.</a:t>
              </a:r>
            </a:p>
            <a:p>
              <a:pPr marL="285750" indent="-285750">
                <a:buFont typeface="Arial" panose="020B0604020202020204" pitchFamily="34" charset="0"/>
                <a:buChar char="•"/>
              </a:pPr>
              <a:r>
                <a:rPr lang="en-US" dirty="0">
                  <a:latin typeface="TeXGyrePagella" panose="00000500000000000000" pitchFamily="50" charset="0"/>
                </a:rPr>
                <a:t>Tracking was performed using DEEP SORT.</a:t>
              </a:r>
            </a:p>
          </p:txBody>
        </p:sp>
      </p:grpSp>
    </p:spTree>
    <p:extLst>
      <p:ext uri="{BB962C8B-B14F-4D97-AF65-F5344CB8AC3E}">
        <p14:creationId xmlns:p14="http://schemas.microsoft.com/office/powerpoint/2010/main" val="1878149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319</TotalTime>
  <Words>235</Words>
  <Application>Microsoft Office PowerPoint</Application>
  <PresentationFormat>Widescreen</PresentationFormat>
  <Paragraphs>47</Paragraphs>
  <Slides>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TeXGyrePagella</vt:lpstr>
      <vt:lpstr>Office Theme</vt:lpstr>
      <vt:lpstr>PowerPoint Presentation</vt:lpstr>
      <vt:lpstr>Motivation</vt:lpstr>
      <vt:lpstr>Our Approach</vt:lpstr>
      <vt:lpstr>Training Result (Detection)</vt:lpstr>
      <vt:lpstr>Visual Result (Detection)</vt:lpstr>
      <vt:lpstr>Results (Detection  and Tracking)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Sarker, Anik</dc:creator>
  <cp:lastModifiedBy>Sarker, Anik</cp:lastModifiedBy>
  <cp:revision>10</cp:revision>
  <dcterms:created xsi:type="dcterms:W3CDTF">2023-11-29T23:39:46Z</dcterms:created>
  <dcterms:modified xsi:type="dcterms:W3CDTF">2023-12-01T01:39:18Z</dcterms:modified>
</cp:coreProperties>
</file>

<file path=docProps/thumbnail.jpeg>
</file>